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4" r:id="rId6"/>
    <p:sldId id="261" r:id="rId7"/>
    <p:sldId id="262" r:id="rId8"/>
    <p:sldId id="265" r:id="rId9"/>
    <p:sldId id="263" r:id="rId10"/>
    <p:sldId id="266" r:id="rId11"/>
    <p:sldId id="267" r:id="rId12"/>
    <p:sldId id="269" r:id="rId13"/>
    <p:sldId id="268" r:id="rId14"/>
    <p:sldId id="270" r:id="rId15"/>
    <p:sldId id="271" r:id="rId16"/>
    <p:sldId id="272" r:id="rId17"/>
    <p:sldId id="274" r:id="rId18"/>
    <p:sldId id="273" r:id="rId19"/>
    <p:sldId id="276"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8/6/2023</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527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8/6/2023</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991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8/6/2023</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04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8/6/2023</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86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8/6/2023</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131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8/6/2023</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217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8/6/2023</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019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8/6/2023</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157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8/6/2023</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831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8/6/2023</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627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8/6/2023</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469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tx1"/>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8/6/2023</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71038026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s://fpf.org/2019/02/20/artificial-intelligence-privacy-promise-or-peri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3F672E71-4896-412C-9C70-888CBA0C2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24FAD405-B1A3-4548-AF6F-946AAC4D3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735"/>
            <a:ext cx="12192000" cy="2844264"/>
          </a:xfrm>
          <a:prstGeom prst="rect">
            <a:avLst/>
          </a:prstGeom>
          <a:gradFill flip="none" rotWithShape="1">
            <a:gsLst>
              <a:gs pos="100000">
                <a:schemeClr val="accent4">
                  <a:alpha val="60000"/>
                </a:schemeClr>
              </a:gs>
              <a:gs pos="0">
                <a:schemeClr val="accent2">
                  <a:alpha val="6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7297" y="4218022"/>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41138" y="4428031"/>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868787C-89CC-4FAC-A215-B8DD1A074D08}"/>
              </a:ext>
            </a:extLst>
          </p:cNvPr>
          <p:cNvSpPr>
            <a:spLocks noGrp="1"/>
          </p:cNvSpPr>
          <p:nvPr>
            <p:ph type="ctrTitle"/>
          </p:nvPr>
        </p:nvSpPr>
        <p:spPr>
          <a:xfrm>
            <a:off x="2271222" y="1692392"/>
            <a:ext cx="7368077" cy="1840590"/>
          </a:xfrm>
        </p:spPr>
        <p:txBody>
          <a:bodyPr anchor="ctr">
            <a:normAutofit/>
          </a:bodyPr>
          <a:lstStyle/>
          <a:p>
            <a:r>
              <a:rPr lang="en-CA" sz="5400" dirty="0">
                <a:solidFill>
                  <a:schemeClr val="bg1"/>
                </a:solidFill>
              </a:rPr>
              <a:t>CAPSTONE project</a:t>
            </a:r>
          </a:p>
        </p:txBody>
      </p:sp>
      <p:sp>
        <p:nvSpPr>
          <p:cNvPr id="3" name="Subtitle 2">
            <a:extLst>
              <a:ext uri="{FF2B5EF4-FFF2-40B4-BE49-F238E27FC236}">
                <a16:creationId xmlns:a16="http://schemas.microsoft.com/office/drawing/2014/main" id="{FA392CAB-6C02-4061-8975-380C6FD397C6}"/>
              </a:ext>
            </a:extLst>
          </p:cNvPr>
          <p:cNvSpPr>
            <a:spLocks noGrp="1"/>
          </p:cNvSpPr>
          <p:nvPr>
            <p:ph type="subTitle" idx="1"/>
          </p:nvPr>
        </p:nvSpPr>
        <p:spPr>
          <a:xfrm>
            <a:off x="7449798" y="4284982"/>
            <a:ext cx="3633923" cy="1848934"/>
          </a:xfrm>
        </p:spPr>
        <p:txBody>
          <a:bodyPr anchor="ctr">
            <a:normAutofit/>
          </a:bodyPr>
          <a:lstStyle/>
          <a:p>
            <a:r>
              <a:rPr lang="en-CA" sz="2000" dirty="0">
                <a:solidFill>
                  <a:schemeClr val="bg1"/>
                </a:solidFill>
              </a:rPr>
              <a:t>-Robert Joseph</a:t>
            </a:r>
          </a:p>
        </p:txBody>
      </p:sp>
      <p:pic>
        <p:nvPicPr>
          <p:cNvPr id="17" name="Picture 3">
            <a:extLst>
              <a:ext uri="{FF2B5EF4-FFF2-40B4-BE49-F238E27FC236}">
                <a16:creationId xmlns:a16="http://schemas.microsoft.com/office/drawing/2014/main" id="{7550B61F-02A2-47CE-854E-4637DD0632A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1" y="1"/>
            <a:ext cx="12191979" cy="6857999"/>
          </a:xfrm>
          <a:prstGeom prst="rect">
            <a:avLst/>
          </a:prstGeom>
        </p:spPr>
      </p:pic>
      <p:sp>
        <p:nvSpPr>
          <p:cNvPr id="5" name="TextBox 4">
            <a:extLst>
              <a:ext uri="{FF2B5EF4-FFF2-40B4-BE49-F238E27FC236}">
                <a16:creationId xmlns:a16="http://schemas.microsoft.com/office/drawing/2014/main" id="{1621EF2D-6D9F-4717-A6C2-72789F8E84C7}"/>
              </a:ext>
            </a:extLst>
          </p:cNvPr>
          <p:cNvSpPr txBox="1"/>
          <p:nvPr/>
        </p:nvSpPr>
        <p:spPr>
          <a:xfrm>
            <a:off x="2552701" y="2477478"/>
            <a:ext cx="7519387" cy="923330"/>
          </a:xfrm>
          <a:prstGeom prst="rect">
            <a:avLst/>
          </a:prstGeom>
          <a:noFill/>
        </p:spPr>
        <p:txBody>
          <a:bodyPr wrap="square" rtlCol="0">
            <a:spAutoFit/>
          </a:bodyPr>
          <a:lstStyle/>
          <a:p>
            <a:r>
              <a:rPr lang="en-CA" sz="5400" b="1" dirty="0">
                <a:solidFill>
                  <a:schemeClr val="bg1"/>
                </a:solidFill>
              </a:rPr>
              <a:t>CAPSTONE PROJECT</a:t>
            </a:r>
          </a:p>
        </p:txBody>
      </p:sp>
      <p:sp>
        <p:nvSpPr>
          <p:cNvPr id="6" name="TextBox 5">
            <a:extLst>
              <a:ext uri="{FF2B5EF4-FFF2-40B4-BE49-F238E27FC236}">
                <a16:creationId xmlns:a16="http://schemas.microsoft.com/office/drawing/2014/main" id="{B7105C8A-1331-4662-BAF2-5DD8260B9D5E}"/>
              </a:ext>
            </a:extLst>
          </p:cNvPr>
          <p:cNvSpPr txBox="1"/>
          <p:nvPr/>
        </p:nvSpPr>
        <p:spPr>
          <a:xfrm>
            <a:off x="5255581" y="3676031"/>
            <a:ext cx="2849732" cy="369332"/>
          </a:xfrm>
          <a:prstGeom prst="rect">
            <a:avLst/>
          </a:prstGeom>
          <a:noFill/>
        </p:spPr>
        <p:txBody>
          <a:bodyPr wrap="square" rtlCol="0">
            <a:spAutoFit/>
          </a:bodyPr>
          <a:lstStyle/>
          <a:p>
            <a:r>
              <a:rPr lang="en-CA" dirty="0">
                <a:solidFill>
                  <a:schemeClr val="bg1"/>
                </a:solidFill>
              </a:rPr>
              <a:t>-</a:t>
            </a:r>
            <a:r>
              <a:rPr lang="en-CA">
                <a:solidFill>
                  <a:schemeClr val="bg1"/>
                </a:solidFill>
              </a:rPr>
              <a:t>Radhika Choudhary</a:t>
            </a:r>
            <a:endParaRPr lang="en-CA" dirty="0">
              <a:solidFill>
                <a:schemeClr val="bg1"/>
              </a:solidFill>
            </a:endParaRPr>
          </a:p>
        </p:txBody>
      </p:sp>
    </p:spTree>
    <p:extLst>
      <p:ext uri="{BB962C8B-B14F-4D97-AF65-F5344CB8AC3E}">
        <p14:creationId xmlns:p14="http://schemas.microsoft.com/office/powerpoint/2010/main" val="201275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1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Venues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3124941"/>
            <a:ext cx="12191999" cy="3733050"/>
          </a:xfrm>
          <a:prstGeom prst="rect">
            <a:avLst/>
          </a:prstGeom>
        </p:spPr>
      </p:pic>
      <p:sp>
        <p:nvSpPr>
          <p:cNvPr id="8" name="TextBox 7">
            <a:extLst>
              <a:ext uri="{FF2B5EF4-FFF2-40B4-BE49-F238E27FC236}">
                <a16:creationId xmlns:a16="http://schemas.microsoft.com/office/drawing/2014/main" id="{DA350997-9FD3-427C-B268-2E3F3A12ADCB}"/>
              </a:ext>
            </a:extLst>
          </p:cNvPr>
          <p:cNvSpPr txBox="1"/>
          <p:nvPr/>
        </p:nvSpPr>
        <p:spPr>
          <a:xfrm>
            <a:off x="4989250" y="1641715"/>
            <a:ext cx="4882718" cy="584775"/>
          </a:xfrm>
          <a:prstGeom prst="rect">
            <a:avLst/>
          </a:prstGeom>
          <a:noFill/>
        </p:spPr>
        <p:txBody>
          <a:bodyPr wrap="square" rtlCol="0">
            <a:spAutoFit/>
          </a:bodyPr>
          <a:lstStyle/>
          <a:p>
            <a:r>
              <a:rPr lang="en-CA" sz="3200" dirty="0">
                <a:solidFill>
                  <a:schemeClr val="bg1"/>
                </a:solidFill>
              </a:rPr>
              <a:t>Data of Paris Displayed</a:t>
            </a:r>
          </a:p>
        </p:txBody>
      </p:sp>
    </p:spTree>
    <p:extLst>
      <p:ext uri="{BB962C8B-B14F-4D97-AF65-F5344CB8AC3E}">
        <p14:creationId xmlns:p14="http://schemas.microsoft.com/office/powerpoint/2010/main" val="523817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K Means Clustering Map - Paris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71471"/>
            <a:ext cx="12192000" cy="5286519"/>
          </a:xfrm>
          <a:prstGeom prst="rect">
            <a:avLst/>
          </a:prstGeom>
        </p:spPr>
      </p:pic>
    </p:spTree>
    <p:extLst>
      <p:ext uri="{BB962C8B-B14F-4D97-AF65-F5344CB8AC3E}">
        <p14:creationId xmlns:p14="http://schemas.microsoft.com/office/powerpoint/2010/main" val="1473051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K Means Clustering Map - London</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71471"/>
            <a:ext cx="12188931" cy="5286519"/>
          </a:xfrm>
          <a:prstGeom prst="rect">
            <a:avLst/>
          </a:prstGeom>
        </p:spPr>
      </p:pic>
    </p:spTree>
    <p:extLst>
      <p:ext uri="{BB962C8B-B14F-4D97-AF65-F5344CB8AC3E}">
        <p14:creationId xmlns:p14="http://schemas.microsoft.com/office/powerpoint/2010/main" val="2997212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fontScale="92500"/>
          </a:bodyPr>
          <a:lstStyle/>
          <a:p>
            <a:pPr algn="ctr"/>
            <a:r>
              <a:rPr lang="en-CA" sz="4000" b="1" dirty="0">
                <a:solidFill>
                  <a:schemeClr val="bg1"/>
                </a:solidFill>
              </a:rPr>
              <a:t>See the graph of Artificial Intelligence</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1" y="1178590"/>
            <a:ext cx="12188932" cy="5679400"/>
          </a:xfrm>
          <a:prstGeom prst="rect">
            <a:avLst/>
          </a:prstGeom>
        </p:spPr>
      </p:pic>
    </p:spTree>
    <p:extLst>
      <p:ext uri="{BB962C8B-B14F-4D97-AF65-F5344CB8AC3E}">
        <p14:creationId xmlns:p14="http://schemas.microsoft.com/office/powerpoint/2010/main" val="1265393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Artificial Intelligence</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1" y="1178590"/>
            <a:ext cx="12188932" cy="5679400"/>
          </a:xfrm>
          <a:prstGeom prst="rect">
            <a:avLst/>
          </a:prstGeom>
        </p:spPr>
      </p:pic>
    </p:spTree>
    <p:extLst>
      <p:ext uri="{BB962C8B-B14F-4D97-AF65-F5344CB8AC3E}">
        <p14:creationId xmlns:p14="http://schemas.microsoft.com/office/powerpoint/2010/main" val="779940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3282" y="2531086"/>
            <a:ext cx="9144000" cy="3162948"/>
          </a:xfrm>
        </p:spPr>
        <p:txBody>
          <a:bodyPr>
            <a:noAutofit/>
          </a:bodyPr>
          <a:lstStyle/>
          <a:p>
            <a:pPr algn="ctr"/>
            <a:r>
              <a:rPr lang="en-CA" sz="2000" dirty="0">
                <a:solidFill>
                  <a:schemeClr val="bg1"/>
                </a:solidFill>
              </a:rPr>
              <a:t>Similarities: </a:t>
            </a:r>
            <a:br>
              <a:rPr lang="en-CA" sz="2000" dirty="0">
                <a:solidFill>
                  <a:schemeClr val="bg1"/>
                </a:solidFill>
              </a:rPr>
            </a:br>
            <a:r>
              <a:rPr lang="en-US" sz="2000" i="0" dirty="0">
                <a:solidFill>
                  <a:schemeClr val="bg1"/>
                </a:solidFill>
                <a:effectLst/>
              </a:rPr>
              <a:t>Both Paris and London stand out as multicultural and diverse cities, each with its unique cultural tapestry and historical significance. A common trend that emerges in both cities is the prevalence of restaurants as the topmost common venue in many renowned neighborhoods.</a:t>
            </a:r>
            <a:br>
              <a:rPr lang="en-GB" sz="2000" dirty="0">
                <a:solidFill>
                  <a:schemeClr val="bg1"/>
                </a:solidFill>
              </a:rPr>
            </a:br>
            <a:br>
              <a:rPr lang="en-GB" sz="2000" dirty="0">
                <a:solidFill>
                  <a:schemeClr val="bg1"/>
                </a:solidFill>
              </a:rPr>
            </a:br>
            <a:r>
              <a:rPr lang="en-GB" sz="2000" dirty="0">
                <a:solidFill>
                  <a:schemeClr val="bg1"/>
                </a:solidFill>
              </a:rPr>
              <a:t>Differences:</a:t>
            </a:r>
            <a:br>
              <a:rPr lang="en-GB" sz="2000" dirty="0">
                <a:solidFill>
                  <a:schemeClr val="bg1"/>
                </a:solidFill>
              </a:rPr>
            </a:br>
            <a:r>
              <a:rPr lang="en-US" sz="2000" i="0" dirty="0">
                <a:solidFill>
                  <a:schemeClr val="bg1"/>
                </a:solidFill>
                <a:effectLst/>
              </a:rPr>
              <a:t>Upon examining the city maps, a noticeable contrast surfaces between Paris and London in terms of their spatial layout. Paris appears more compact, facilitating convenient and unhindered pedestrian movement without excessive reliance on transportation. On the other hand, London exhibits a more sprawling urban landscape.</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Results and Discussion</a:t>
            </a:r>
          </a:p>
        </p:txBody>
      </p:sp>
    </p:spTree>
    <p:extLst>
      <p:ext uri="{BB962C8B-B14F-4D97-AF65-F5344CB8AC3E}">
        <p14:creationId xmlns:p14="http://schemas.microsoft.com/office/powerpoint/2010/main" val="4098309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0234" y="-1415272"/>
            <a:ext cx="9144000" cy="3162948"/>
          </a:xfrm>
        </p:spPr>
        <p:txBody>
          <a:bodyPr>
            <a:noAutofit/>
          </a:bodyPr>
          <a:lstStyle/>
          <a:p>
            <a:pPr algn="ctr"/>
            <a:r>
              <a:rPr lang="en-CA" sz="2000" dirty="0">
                <a:solidFill>
                  <a:schemeClr val="bg1"/>
                </a:solidFill>
              </a:rPr>
              <a:t>Artificial Intelligence</a:t>
            </a: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Results and Discussion</a:t>
            </a:r>
          </a:p>
        </p:txBody>
      </p:sp>
      <p:pic>
        <p:nvPicPr>
          <p:cNvPr id="3" name="Picture 2" descr="A screenshot of a cell phone&#10;&#10;Description automatically generated">
            <a:extLst>
              <a:ext uri="{FF2B5EF4-FFF2-40B4-BE49-F238E27FC236}">
                <a16:creationId xmlns:a16="http://schemas.microsoft.com/office/drawing/2014/main" id="{311BB293-89FB-4D6F-9CD7-56CA3EDA0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7676"/>
            <a:ext cx="12192000" cy="5110324"/>
          </a:xfrm>
          <a:prstGeom prst="rect">
            <a:avLst/>
          </a:prstGeom>
        </p:spPr>
      </p:pic>
    </p:spTree>
    <p:extLst>
      <p:ext uri="{BB962C8B-B14F-4D97-AF65-F5344CB8AC3E}">
        <p14:creationId xmlns:p14="http://schemas.microsoft.com/office/powerpoint/2010/main" val="211260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3282" y="2265471"/>
            <a:ext cx="9144000" cy="3162948"/>
          </a:xfrm>
        </p:spPr>
        <p:txBody>
          <a:bodyPr>
            <a:noAutofit/>
          </a:bodyPr>
          <a:lstStyle/>
          <a:p>
            <a:pPr algn="ctr"/>
            <a:r>
              <a:rPr lang="en-CA" sz="2000" dirty="0">
                <a:solidFill>
                  <a:schemeClr val="bg1"/>
                </a:solidFill>
              </a:rPr>
              <a:t>Artificial Intelligence</a:t>
            </a:r>
            <a:br>
              <a:rPr lang="en-CA" sz="2000" dirty="0">
                <a:solidFill>
                  <a:schemeClr val="bg1"/>
                </a:solidFill>
              </a:rPr>
            </a:br>
            <a:br>
              <a:rPr lang="en-CA" sz="2000" dirty="0">
                <a:solidFill>
                  <a:schemeClr val="bg1"/>
                </a:solidFill>
              </a:rPr>
            </a:br>
            <a:br>
              <a:rPr lang="en-CA" sz="2000" dirty="0">
                <a:solidFill>
                  <a:schemeClr val="bg1"/>
                </a:solidFill>
              </a:rPr>
            </a:br>
            <a:br>
              <a:rPr lang="en-CA" sz="2000" dirty="0">
                <a:solidFill>
                  <a:schemeClr val="bg1"/>
                </a:solidFill>
              </a:rPr>
            </a:br>
            <a:r>
              <a:rPr lang="en-GB" sz="2000" dirty="0">
                <a:solidFill>
                  <a:schemeClr val="bg1"/>
                </a:solidFill>
              </a:rPr>
              <a:t>The dataset for the Artificial Intelligence wasn't readily available and so had to be scrapped from multiple sources which often leads to inconsistency happening as well as errors.</a:t>
            </a:r>
            <a:br>
              <a:rPr lang="en-GB" sz="2000" dirty="0">
                <a:solidFill>
                  <a:schemeClr val="bg1"/>
                </a:solidFill>
              </a:rPr>
            </a:br>
            <a:r>
              <a:rPr lang="en-GB" sz="2000" dirty="0">
                <a:solidFill>
                  <a:schemeClr val="bg1"/>
                </a:solidFill>
              </a:rPr>
              <a:t>The districts have too complex geometry which would bring an error in our analysis if the venues are too close to each other.</a:t>
            </a:r>
            <a:br>
              <a:rPr lang="en-GB" sz="2000" dirty="0">
                <a:solidFill>
                  <a:schemeClr val="bg1"/>
                </a:solidFill>
              </a:rPr>
            </a:br>
            <a:r>
              <a:rPr lang="en-GB" sz="2000" dirty="0">
                <a:solidFill>
                  <a:schemeClr val="bg1"/>
                </a:solidFill>
              </a:rPr>
              <a:t>The data obtained through the API calls would return different results each time its called. Multiple trials and error runs are required to get the desired result.</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Results and Discussion</a:t>
            </a:r>
          </a:p>
        </p:txBody>
      </p:sp>
    </p:spTree>
    <p:extLst>
      <p:ext uri="{BB962C8B-B14F-4D97-AF65-F5344CB8AC3E}">
        <p14:creationId xmlns:p14="http://schemas.microsoft.com/office/powerpoint/2010/main" val="4256589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94546" y="2705006"/>
            <a:ext cx="9144000" cy="3162948"/>
          </a:xfrm>
        </p:spPr>
        <p:txBody>
          <a:bodyPr>
            <a:noAutofit/>
          </a:bodyPr>
          <a:lstStyle/>
          <a:p>
            <a:pPr algn="ctr"/>
            <a:r>
              <a:rPr lang="en-US" sz="2000" i="0" dirty="0">
                <a:solidFill>
                  <a:schemeClr val="bg1"/>
                </a:solidFill>
                <a:effectLst/>
              </a:rPr>
              <a:t>Artificial Intelligence (AI) has emerged as a thriving and highly sought-after field, attracting increased investments from individuals and companies alike, prompting them to automate their operations. Both cities present a plethora of opportunities for those interested in investing in AI or establishing their AI-driven enterprises, as we have explored through various factors.</a:t>
            </a:r>
            <a:br>
              <a:rPr lang="en-US" sz="2000" i="0" dirty="0">
                <a:solidFill>
                  <a:schemeClr val="bg1"/>
                </a:solidFill>
                <a:effectLst/>
              </a:rPr>
            </a:br>
            <a:r>
              <a:rPr lang="en-US" sz="2000" i="0" dirty="0">
                <a:solidFill>
                  <a:schemeClr val="bg1"/>
                </a:solidFill>
                <a:effectLst/>
              </a:rPr>
              <a:t>Furthermore, the quest for a superior model led to the exploration of alternative methods and robust Machine Learning Algorithms like KD Tree, which significantly enhance runtime efficiency. Although clustering proved valuable in identifying optimal venues and areas, it's crucial to acknowledge that correlation does not imply causation. Consequently, any conclusions drawn from this analysis remain subject to change based on additional trends, diverse opinions, and alternative datasets.</a:t>
            </a: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Conclusion</a:t>
            </a:r>
          </a:p>
        </p:txBody>
      </p:sp>
    </p:spTree>
    <p:extLst>
      <p:ext uri="{BB962C8B-B14F-4D97-AF65-F5344CB8AC3E}">
        <p14:creationId xmlns:p14="http://schemas.microsoft.com/office/powerpoint/2010/main" val="3972846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8F5EA5-8A22-492F-97DC-29F1A6EB3C5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extBox 3">
            <a:extLst>
              <a:ext uri="{FF2B5EF4-FFF2-40B4-BE49-F238E27FC236}">
                <a16:creationId xmlns:a16="http://schemas.microsoft.com/office/drawing/2014/main" id="{958BE2F2-CEBF-4CA8-86E7-45F807C2A414}"/>
              </a:ext>
            </a:extLst>
          </p:cNvPr>
          <p:cNvSpPr txBox="1"/>
          <p:nvPr/>
        </p:nvSpPr>
        <p:spPr>
          <a:xfrm>
            <a:off x="2541233" y="711978"/>
            <a:ext cx="6165540" cy="523220"/>
          </a:xfrm>
          <a:prstGeom prst="rect">
            <a:avLst/>
          </a:prstGeom>
          <a:noFill/>
        </p:spPr>
        <p:txBody>
          <a:bodyPr wrap="square">
            <a:spAutoFit/>
          </a:bodyPr>
          <a:lstStyle/>
          <a:p>
            <a:pPr algn="ctr"/>
            <a:r>
              <a:rPr lang="en-CA" sz="2800" b="1" dirty="0">
                <a:solidFill>
                  <a:schemeClr val="bg1"/>
                </a:solidFill>
              </a:rPr>
              <a:t>APPENDIX</a:t>
            </a:r>
          </a:p>
        </p:txBody>
      </p:sp>
      <p:sp>
        <p:nvSpPr>
          <p:cNvPr id="6" name="TextBox 5">
            <a:extLst>
              <a:ext uri="{FF2B5EF4-FFF2-40B4-BE49-F238E27FC236}">
                <a16:creationId xmlns:a16="http://schemas.microsoft.com/office/drawing/2014/main" id="{075E1F8F-A557-4E22-A32E-D91FEB03159B}"/>
              </a:ext>
            </a:extLst>
          </p:cNvPr>
          <p:cNvSpPr txBox="1"/>
          <p:nvPr/>
        </p:nvSpPr>
        <p:spPr>
          <a:xfrm>
            <a:off x="2310414" y="1762510"/>
            <a:ext cx="6165540" cy="369332"/>
          </a:xfrm>
          <a:prstGeom prst="rect">
            <a:avLst/>
          </a:prstGeom>
          <a:noFill/>
        </p:spPr>
        <p:txBody>
          <a:bodyPr wrap="square">
            <a:spAutoFit/>
          </a:bodyPr>
          <a:lstStyle/>
          <a:p>
            <a:pPr algn="ctr"/>
            <a:r>
              <a:rPr lang="en-CA" b="1" dirty="0">
                <a:solidFill>
                  <a:schemeClr val="bg1"/>
                </a:solidFill>
              </a:rPr>
              <a:t>BY PRACTISING DATA SCIENCE COURSE LAB</a:t>
            </a:r>
            <a:endParaRPr lang="en-CA" sz="1800" b="1" dirty="0">
              <a:solidFill>
                <a:schemeClr val="bg1"/>
              </a:solidFill>
            </a:endParaRPr>
          </a:p>
        </p:txBody>
      </p:sp>
    </p:spTree>
    <p:extLst>
      <p:ext uri="{BB962C8B-B14F-4D97-AF65-F5344CB8AC3E}">
        <p14:creationId xmlns:p14="http://schemas.microsoft.com/office/powerpoint/2010/main" val="2597719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522476" y="3005171"/>
            <a:ext cx="9144000" cy="1152663"/>
          </a:xfrm>
        </p:spPr>
        <p:txBody>
          <a:bodyPr>
            <a:noAutofit/>
          </a:bodyPr>
          <a:lstStyle/>
          <a:p>
            <a:pPr algn="ctr"/>
            <a:r>
              <a:rPr lang="en-US" sz="2000" i="0" dirty="0">
                <a:solidFill>
                  <a:schemeClr val="bg1"/>
                </a:solidFill>
                <a:effectLst/>
              </a:rPr>
              <a:t>The Data Science Professional Certificate culminates with a capstone project where participants apply all the skills and knowledge gained from the nine courses. The final problem and analysis are open-ended, allowing learners to explore and decide on their own. Utilizing </a:t>
            </a:r>
            <a:r>
              <a:rPr lang="en-US" sz="2000" i="0" dirty="0" err="1">
                <a:solidFill>
                  <a:schemeClr val="bg1"/>
                </a:solidFill>
                <a:effectLst/>
              </a:rPr>
              <a:t>Foursquare's</a:t>
            </a:r>
            <a:r>
              <a:rPr lang="en-US" sz="2000" i="0" dirty="0">
                <a:solidFill>
                  <a:schemeClr val="bg1"/>
                </a:solidFill>
                <a:effectLst/>
              </a:rPr>
              <a:t> location data through its API, participants can create a unique problem to solve or compare cities and neighborhoods according to their preferences.</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Introduction</a:t>
            </a:r>
          </a:p>
        </p:txBody>
      </p:sp>
    </p:spTree>
    <p:extLst>
      <p:ext uri="{BB962C8B-B14F-4D97-AF65-F5344CB8AC3E}">
        <p14:creationId xmlns:p14="http://schemas.microsoft.com/office/powerpoint/2010/main" val="1658724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94546" y="2705006"/>
            <a:ext cx="9144000" cy="3162948"/>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endParaRPr lang="en-CA" sz="4000" b="1" dirty="0">
              <a:solidFill>
                <a:schemeClr val="bg1"/>
              </a:solidFill>
            </a:endParaRPr>
          </a:p>
        </p:txBody>
      </p:sp>
      <p:pic>
        <p:nvPicPr>
          <p:cNvPr id="3" name="Picture 2" descr="A sign hanging off the side of a building&#10;&#10;Description automatically generated">
            <a:extLst>
              <a:ext uri="{FF2B5EF4-FFF2-40B4-BE49-F238E27FC236}">
                <a16:creationId xmlns:a16="http://schemas.microsoft.com/office/drawing/2014/main" id="{C4EEBDBB-60B7-4104-8005-1DF12D71D67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88932" cy="6865535"/>
          </a:xfrm>
          <a:prstGeom prst="rect">
            <a:avLst/>
          </a:prstGeom>
        </p:spPr>
      </p:pic>
      <p:sp>
        <p:nvSpPr>
          <p:cNvPr id="6" name="TextBox 5">
            <a:extLst>
              <a:ext uri="{FF2B5EF4-FFF2-40B4-BE49-F238E27FC236}">
                <a16:creationId xmlns:a16="http://schemas.microsoft.com/office/drawing/2014/main" id="{E56AB68E-F627-4B52-AF4F-97D4DDE9128F}"/>
              </a:ext>
            </a:extLst>
          </p:cNvPr>
          <p:cNvSpPr txBox="1"/>
          <p:nvPr/>
        </p:nvSpPr>
        <p:spPr>
          <a:xfrm>
            <a:off x="0" y="6248958"/>
            <a:ext cx="12082509" cy="230832"/>
          </a:xfrm>
          <a:prstGeom prst="rect">
            <a:avLst/>
          </a:prstGeom>
          <a:noFill/>
        </p:spPr>
        <p:txBody>
          <a:bodyPr wrap="square" rtlCol="0">
            <a:spAutoFit/>
          </a:bodyPr>
          <a:lstStyle/>
          <a:p>
            <a:r>
              <a:rPr lang="en-CA" sz="900">
                <a:hlinkClick r:id="rId4" tooltip="https://fpf.org/2019/02/20/artificial-intelligence-privacy-promise-or-peril/"/>
              </a:rPr>
              <a:t>This Photo</a:t>
            </a:r>
            <a:r>
              <a:rPr lang="en-CA" sz="900"/>
              <a:t> by Unknown Author is licensed under </a:t>
            </a:r>
            <a:r>
              <a:rPr lang="en-CA" sz="900">
                <a:hlinkClick r:id="rId5" tooltip="https://creativecommons.org/licenses/by/3.0/"/>
              </a:rPr>
              <a:t>CC BY</a:t>
            </a:r>
            <a:endParaRPr lang="en-CA" sz="900"/>
          </a:p>
        </p:txBody>
      </p:sp>
    </p:spTree>
    <p:extLst>
      <p:ext uri="{BB962C8B-B14F-4D97-AF65-F5344CB8AC3E}">
        <p14:creationId xmlns:p14="http://schemas.microsoft.com/office/powerpoint/2010/main" val="3673552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522476" y="3377398"/>
            <a:ext cx="9144000" cy="1152663"/>
          </a:xfrm>
        </p:spPr>
        <p:txBody>
          <a:bodyPr>
            <a:noAutofit/>
          </a:bodyPr>
          <a:lstStyle/>
          <a:p>
            <a:pPr algn="ctr"/>
            <a:r>
              <a:rPr lang="en-US" sz="2000" i="0" dirty="0">
                <a:solidFill>
                  <a:schemeClr val="bg1"/>
                </a:solidFill>
                <a:effectLst/>
              </a:rPr>
              <a:t>In the dynamic landscape of technology and evolving industries, AI is poised to play a dominant role, reshaping the world as we know it. Amidst this backdrop, the question arises: Which of the two busiest cities in the world would be the ideal choice for starting an AI business? Factors such as pricing, multiculturalism, language barriers, and more will significantly impact this crucial decision-making process.</a:t>
            </a:r>
            <a:r>
              <a:rPr lang="en-GB" sz="2000" dirty="0">
                <a:solidFill>
                  <a:schemeClr val="bg1"/>
                </a:solidFill>
              </a:rPr>
              <a:t>.</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Business Problem</a:t>
            </a:r>
          </a:p>
        </p:txBody>
      </p:sp>
    </p:spTree>
    <p:extLst>
      <p:ext uri="{BB962C8B-B14F-4D97-AF65-F5344CB8AC3E}">
        <p14:creationId xmlns:p14="http://schemas.microsoft.com/office/powerpoint/2010/main" val="3188478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Data</a:t>
            </a:r>
          </a:p>
        </p:txBody>
      </p:sp>
      <p:pic>
        <p:nvPicPr>
          <p:cNvPr id="8" name="Picture 7" descr="A screen shot of a social media post&#10;&#10;Description automatically generated">
            <a:extLst>
              <a:ext uri="{FF2B5EF4-FFF2-40B4-BE49-F238E27FC236}">
                <a16:creationId xmlns:a16="http://schemas.microsoft.com/office/drawing/2014/main" id="{99AD81BA-C06D-4362-A3AE-2B49ECAF5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1" y="2327929"/>
            <a:ext cx="12188931" cy="4530060"/>
          </a:xfrm>
          <a:prstGeom prst="rect">
            <a:avLst/>
          </a:prstGeom>
        </p:spPr>
      </p:pic>
      <p:sp>
        <p:nvSpPr>
          <p:cNvPr id="9" name="TextBox 8">
            <a:extLst>
              <a:ext uri="{FF2B5EF4-FFF2-40B4-BE49-F238E27FC236}">
                <a16:creationId xmlns:a16="http://schemas.microsoft.com/office/drawing/2014/main" id="{E16D9CEB-53E6-4D90-A9C1-AFDD8CF489CB}"/>
              </a:ext>
            </a:extLst>
          </p:cNvPr>
          <p:cNvSpPr txBox="1"/>
          <p:nvPr/>
        </p:nvSpPr>
        <p:spPr>
          <a:xfrm>
            <a:off x="4385569" y="1586137"/>
            <a:ext cx="6862439" cy="584775"/>
          </a:xfrm>
          <a:prstGeom prst="rect">
            <a:avLst/>
          </a:prstGeom>
          <a:noFill/>
        </p:spPr>
        <p:txBody>
          <a:bodyPr wrap="square" rtlCol="0">
            <a:spAutoFit/>
          </a:bodyPr>
          <a:lstStyle/>
          <a:p>
            <a:r>
              <a:rPr lang="en-CA" sz="3200" dirty="0">
                <a:solidFill>
                  <a:schemeClr val="bg1"/>
                </a:solidFill>
              </a:rPr>
              <a:t>Paris-Dataset Shown</a:t>
            </a:r>
          </a:p>
        </p:txBody>
      </p:sp>
    </p:spTree>
    <p:extLst>
      <p:ext uri="{BB962C8B-B14F-4D97-AF65-F5344CB8AC3E}">
        <p14:creationId xmlns:p14="http://schemas.microsoft.com/office/powerpoint/2010/main" val="3198499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Data</a:t>
            </a:r>
          </a:p>
        </p:txBody>
      </p:sp>
      <p:pic>
        <p:nvPicPr>
          <p:cNvPr id="8" name="Picture 7">
            <a:extLst>
              <a:ext uri="{FF2B5EF4-FFF2-40B4-BE49-F238E27FC236}">
                <a16:creationId xmlns:a16="http://schemas.microsoft.com/office/drawing/2014/main" id="{99AD81BA-C06D-4362-A3AE-2B49ECAF56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095406"/>
            <a:ext cx="12188932" cy="4762594"/>
          </a:xfrm>
          <a:prstGeom prst="rect">
            <a:avLst/>
          </a:prstGeom>
        </p:spPr>
      </p:pic>
      <p:sp>
        <p:nvSpPr>
          <p:cNvPr id="2" name="TextBox 1">
            <a:extLst>
              <a:ext uri="{FF2B5EF4-FFF2-40B4-BE49-F238E27FC236}">
                <a16:creationId xmlns:a16="http://schemas.microsoft.com/office/drawing/2014/main" id="{A27C8D93-E480-40B1-9754-44069A2CAFAB}"/>
              </a:ext>
            </a:extLst>
          </p:cNvPr>
          <p:cNvSpPr txBox="1"/>
          <p:nvPr/>
        </p:nvSpPr>
        <p:spPr>
          <a:xfrm>
            <a:off x="4492101" y="1339402"/>
            <a:ext cx="6862439" cy="584775"/>
          </a:xfrm>
          <a:prstGeom prst="rect">
            <a:avLst/>
          </a:prstGeom>
          <a:noFill/>
        </p:spPr>
        <p:txBody>
          <a:bodyPr wrap="square" rtlCol="0">
            <a:spAutoFit/>
          </a:bodyPr>
          <a:lstStyle/>
          <a:p>
            <a:r>
              <a:rPr lang="en-CA" sz="3200" dirty="0">
                <a:solidFill>
                  <a:schemeClr val="bg1"/>
                </a:solidFill>
              </a:rPr>
              <a:t>London- Dataset shown below</a:t>
            </a:r>
          </a:p>
        </p:txBody>
      </p:sp>
    </p:spTree>
    <p:extLst>
      <p:ext uri="{BB962C8B-B14F-4D97-AF65-F5344CB8AC3E}">
        <p14:creationId xmlns:p14="http://schemas.microsoft.com/office/powerpoint/2010/main" val="406401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522476" y="3560259"/>
            <a:ext cx="9144000" cy="1152663"/>
          </a:xfrm>
        </p:spPr>
        <p:txBody>
          <a:bodyPr>
            <a:noAutofit/>
          </a:bodyPr>
          <a:lstStyle/>
          <a:p>
            <a:pPr algn="ctr"/>
            <a:r>
              <a:rPr lang="en-US" sz="2000" i="0" dirty="0">
                <a:solidFill>
                  <a:schemeClr val="bg1"/>
                </a:solidFill>
                <a:effectLst/>
              </a:rPr>
              <a:t>Extensive research has been conducted on the dataset, delving into a comprehensive analysis of various features and methodologies to achieve the highest possible model accuracy. To streamline the data frame, certain features were replaced with more relevant data through a reduction process. Subsequently, cluster analysis was performed to identify the optimal clusters for both Paris and London. Further comparisons between the two cities were made using correlation and various visual graphs, providing valuable insights into their similarities and differences.</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Methodology</a:t>
            </a:r>
          </a:p>
        </p:txBody>
      </p:sp>
    </p:spTree>
    <p:extLst>
      <p:ext uri="{BB962C8B-B14F-4D97-AF65-F5344CB8AC3E}">
        <p14:creationId xmlns:p14="http://schemas.microsoft.com/office/powerpoint/2010/main" val="2620517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 Let’s see the Map of London</a:t>
            </a:r>
          </a:p>
        </p:txBody>
      </p:sp>
      <p:pic>
        <p:nvPicPr>
          <p:cNvPr id="3" name="Picture 2" descr="A picture containing text, map&#10;&#10;Description automatically generated">
            <a:extLst>
              <a:ext uri="{FF2B5EF4-FFF2-40B4-BE49-F238E27FC236}">
                <a16:creationId xmlns:a16="http://schemas.microsoft.com/office/drawing/2014/main" id="{969F601A-7355-457C-94D3-BEFF58743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0" y="1535837"/>
            <a:ext cx="12199872" cy="5322163"/>
          </a:xfrm>
          <a:prstGeom prst="rect">
            <a:avLst/>
          </a:prstGeom>
        </p:spPr>
      </p:pic>
    </p:spTree>
    <p:extLst>
      <p:ext uri="{BB962C8B-B14F-4D97-AF65-F5344CB8AC3E}">
        <p14:creationId xmlns:p14="http://schemas.microsoft.com/office/powerpoint/2010/main" val="65386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Let’s see the Map of Paris</a:t>
            </a:r>
          </a:p>
        </p:txBody>
      </p:sp>
      <p:pic>
        <p:nvPicPr>
          <p:cNvPr id="3" name="Picture 2">
            <a:extLst>
              <a:ext uri="{FF2B5EF4-FFF2-40B4-BE49-F238E27FC236}">
                <a16:creationId xmlns:a16="http://schemas.microsoft.com/office/drawing/2014/main" id="{969F601A-7355-457C-94D3-BEFF587432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35837"/>
            <a:ext cx="12188931" cy="5322163"/>
          </a:xfrm>
          <a:prstGeom prst="rect">
            <a:avLst/>
          </a:prstGeom>
        </p:spPr>
      </p:pic>
    </p:spTree>
    <p:extLst>
      <p:ext uri="{BB962C8B-B14F-4D97-AF65-F5344CB8AC3E}">
        <p14:creationId xmlns:p14="http://schemas.microsoft.com/office/powerpoint/2010/main" val="2290400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marL="571500" indent="-571500" algn="ctr">
              <a:buFont typeface="Wingdings" panose="05000000000000000000" pitchFamily="2" charset="2"/>
              <a:buChar char="Ø"/>
            </a:pPr>
            <a:r>
              <a:rPr lang="en-CA" sz="4000" b="1" dirty="0">
                <a:solidFill>
                  <a:schemeClr val="bg1"/>
                </a:solidFill>
              </a:rPr>
              <a:t>Venues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885243"/>
            <a:ext cx="12191999" cy="3972757"/>
          </a:xfrm>
          <a:prstGeom prst="rect">
            <a:avLst/>
          </a:prstGeom>
        </p:spPr>
      </p:pic>
      <p:sp>
        <p:nvSpPr>
          <p:cNvPr id="8" name="TextBox 7">
            <a:extLst>
              <a:ext uri="{FF2B5EF4-FFF2-40B4-BE49-F238E27FC236}">
                <a16:creationId xmlns:a16="http://schemas.microsoft.com/office/drawing/2014/main" id="{DA350997-9FD3-427C-B268-2E3F3A12ADCB}"/>
              </a:ext>
            </a:extLst>
          </p:cNvPr>
          <p:cNvSpPr txBox="1"/>
          <p:nvPr/>
        </p:nvSpPr>
        <p:spPr>
          <a:xfrm>
            <a:off x="4989250" y="1641715"/>
            <a:ext cx="4882718" cy="584775"/>
          </a:xfrm>
          <a:prstGeom prst="rect">
            <a:avLst/>
          </a:prstGeom>
          <a:noFill/>
        </p:spPr>
        <p:txBody>
          <a:bodyPr wrap="square" rtlCol="0">
            <a:spAutoFit/>
          </a:bodyPr>
          <a:lstStyle/>
          <a:p>
            <a:r>
              <a:rPr lang="en-CA" sz="3200" dirty="0">
                <a:solidFill>
                  <a:schemeClr val="bg1"/>
                </a:solidFill>
              </a:rPr>
              <a:t>London-data displayed</a:t>
            </a:r>
          </a:p>
        </p:txBody>
      </p:sp>
    </p:spTree>
    <p:extLst>
      <p:ext uri="{BB962C8B-B14F-4D97-AF65-F5344CB8AC3E}">
        <p14:creationId xmlns:p14="http://schemas.microsoft.com/office/powerpoint/2010/main" val="1430559861"/>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otalTime>48</TotalTime>
  <Words>653</Words>
  <Application>Microsoft Office PowerPoint</Application>
  <PresentationFormat>Widescreen</PresentationFormat>
  <Paragraphs>35</Paragraphs>
  <Slides>20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Univers</vt:lpstr>
      <vt:lpstr>Wingdings</vt:lpstr>
      <vt:lpstr>GradientVTI</vt:lpstr>
      <vt:lpstr>CAPSTONE project</vt:lpstr>
      <vt:lpstr>The Data Science Professional Certificate culminates with a capstone project where participants apply all the skills and knowledge gained from the nine courses. The final problem and analysis are open-ended, allowing learners to explore and decide on their own. Utilizing Foursquare's location data through its API, participants can create a unique problem to solve or compare cities and neighborhoods according to their preferences.</vt:lpstr>
      <vt:lpstr>In the dynamic landscape of technology and evolving industries, AI is poised to play a dominant role, reshaping the world as we know it. Amidst this backdrop, the question arises: Which of the two busiest cities in the world would be the ideal choice for starting an AI business? Factors such as pricing, multiculturalism, language barriers, and more will significantly impact this crucial decision-making process..</vt:lpstr>
      <vt:lpstr>PowerPoint Presentation</vt:lpstr>
      <vt:lpstr>PowerPoint Presentation</vt:lpstr>
      <vt:lpstr>Extensive research has been conducted on the dataset, delving into a comprehensive analysis of various features and methodologies to achieve the highest possible model accuracy. To streamline the data frame, certain features were replaced with more relevant data through a reduction process. Subsequently, cluster analysis was performed to identify the optimal clusters for both Paris and London. Further comparisons between the two cities were made using correlation and various visual graphs, providing valuable insights into their similarities and differences.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Similarities:  Both Paris and London stand out as multicultural and diverse cities, each with its unique cultural tapestry and historical significance. A common trend that emerges in both cities is the prevalence of restaurants as the topmost common venue in many renowned neighborhoods.  Differences: Upon examining the city maps, a noticeable contrast surfaces between Paris and London in terms of their spatial layout. Paris appears more compact, facilitating convenient and unhindered pedestrian movement without excessive reliance on transportation. On the other hand, London exhibits a more sprawling urban landscape.</vt:lpstr>
      <vt:lpstr>Artificial Intelligence</vt:lpstr>
      <vt:lpstr>Artificial Intelligence    The dataset for the Artificial Intelligence wasn't readily available and so had to be scrapped from multiple sources which often leads to inconsistency happening as well as errors. The districts have too complex geometry which would bring an error in our analysis if the venues are too close to each other. The data obtained through the API calls would return different results each time its called. Multiple trials and error runs are required to get the desired result.</vt:lpstr>
      <vt:lpstr>Artificial Intelligence (AI) has emerged as a thriving and highly sought-after field, attracting increased investments from individuals and companies alike, prompting them to automate their operations. Both cities present a plethora of opportunities for those interested in investing in AI or establishing their AI-driven enterprises, as we have explored through various factors. Furthermore, the quest for a superior model led to the exploration of alternative methods and robust Machine Learning Algorithms like KD Tree, which significantly enhance runtime efficiency. Although clustering proved valuable in identifying optimal venues and areas, it's crucial to acknowledge that correlation does not imply causation. Consequently, any conclusions drawn from this analysis remain subject to change based on additional trends, diverse opinions, and alternative datasets.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Robert Joseph</dc:creator>
  <cp:lastModifiedBy>Radhika Choudhary</cp:lastModifiedBy>
  <cp:revision>19</cp:revision>
  <dcterms:created xsi:type="dcterms:W3CDTF">2020-07-18T09:58:01Z</dcterms:created>
  <dcterms:modified xsi:type="dcterms:W3CDTF">2023-08-05T23:23:42Z</dcterms:modified>
</cp:coreProperties>
</file>